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  <p:sldMasterId id="2147483683" r:id="rId5"/>
    <p:sldMasterId id="214748368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Source Code Pro"/>
      <p:regular r:id="rId24"/>
      <p:bold r:id="rId25"/>
      <p:italic r:id="rId26"/>
      <p:boldItalic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SourceCodePr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SourceCodePro-italic.fntdata"/><Relationship Id="rId25" Type="http://schemas.openxmlformats.org/officeDocument/2006/relationships/font" Target="fonts/SourceCodePro-bold.fntdata"/><Relationship Id="rId28" Type="http://schemas.openxmlformats.org/officeDocument/2006/relationships/font" Target="fonts/Oswald-regular.fntdata"/><Relationship Id="rId27" Type="http://schemas.openxmlformats.org/officeDocument/2006/relationships/font" Target="fonts/SourceCodePro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Oswald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97e6f76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3" name="Google Shape;163;g2b97e6f763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5c6d5bfd7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65c6d5bfd7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65c6d5bfd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65c6d5bfd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65c6d5bfd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65c6d5bfd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5c6d5bfd7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65c6d5bfd7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5c6d5bfd7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65c6d5bfd7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5c6d5bfd7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5c6d5bfd7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5c6d5bfd7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5c6d5bfd7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5c6d5bfd7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65c6d5bfd7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5c6d5bfd7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65c6d5bfd7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5c6d5bfd7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65c6d5bfd7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-cubed title slide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74525" y="0"/>
            <a:ext cx="2869475" cy="14930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0" y="4289100"/>
            <a:ext cx="9104400" cy="85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9450" y="4681601"/>
            <a:ext cx="1245849" cy="2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1" name="Google Shape;10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2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24" name="Google Shape;124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" name="Google Shape;125;p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3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29" name="Google Shape;129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" name="Google Shape;130;p30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30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2" name="Google Shape;13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32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38" name="Google Shape;138;p3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32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0" name="Google Shape;14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4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34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47" name="Google Shape;147;p3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4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0" name="Google Shape;15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153" name="Google Shape;15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p36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56" name="Google Shape;156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7" name="Google Shape;157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8" name="Google Shape;15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0" name="Google Shape;110;p2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11" name="Google Shape;11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guide.biohackrxiv.org/about.html" TargetMode="External"/><Relationship Id="rId4" Type="http://schemas.openxmlformats.org/officeDocument/2006/relationships/hyperlink" Target="http://guide.biohackrxiv.org/submission_guidelines.html" TargetMode="External"/><Relationship Id="rId5" Type="http://schemas.openxmlformats.org/officeDocument/2006/relationships/hyperlink" Target="http://guide.biohackrxiv.org/moderation_process.html" TargetMode="External"/><Relationship Id="rId6" Type="http://schemas.openxmlformats.org/officeDocument/2006/relationships/hyperlink" Target="http://guide.biohackrxiv.org/journal_policies.html" TargetMode="External"/><Relationship Id="rId7" Type="http://schemas.openxmlformats.org/officeDocument/2006/relationships/hyperlink" Target="http://guide.biohackrxiv.org/faq.html" TargetMode="External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biohackrxiv.org" TargetMode="External"/><Relationship Id="rId4" Type="http://schemas.openxmlformats.org/officeDocument/2006/relationships/hyperlink" Target="https://github.com/new" TargetMode="External"/><Relationship Id="rId9" Type="http://schemas.openxmlformats.org/officeDocument/2006/relationships/image" Target="../media/image14.png"/><Relationship Id="rId5" Type="http://schemas.openxmlformats.org/officeDocument/2006/relationships/hyperlink" Target="https://www.markdownguide.org/" TargetMode="External"/><Relationship Id="rId6" Type="http://schemas.openxmlformats.org/officeDocument/2006/relationships/hyperlink" Target="https://github.com/biohackrxiv/submission-templates" TargetMode="External"/><Relationship Id="rId7" Type="http://schemas.openxmlformats.org/officeDocument/2006/relationships/hyperlink" Target="http://preview.biohackrxiv.org" TargetMode="External"/><Relationship Id="rId8" Type="http://schemas.openxmlformats.org/officeDocument/2006/relationships/hyperlink" Target="https://biohackrxiv.org" TargetMode="External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hyperlink" Target="https://github.com/biohackathon-japan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hyperlink" Target="https://biohackrxiv.org/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hyperlink" Target="http://preview.biohackrxiv.org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jbiomedsem.biomedcentral.com/articles/10.1186/2041-1480-1-8" TargetMode="External"/><Relationship Id="rId4" Type="http://schemas.openxmlformats.org/officeDocument/2006/relationships/hyperlink" Target="https://jbiomedsem.biomedcentral.com/articles/10.1186/2041-1480-2-4" TargetMode="External"/><Relationship Id="rId5" Type="http://schemas.openxmlformats.org/officeDocument/2006/relationships/hyperlink" Target="https://jbiomedsem.biomedcentral.com/articles/10.1186/2041-1480-4-6" TargetMode="External"/><Relationship Id="rId6" Type="http://schemas.openxmlformats.org/officeDocument/2006/relationships/image" Target="../media/image18.png"/><Relationship Id="rId7" Type="http://schemas.openxmlformats.org/officeDocument/2006/relationships/image" Target="../media/image13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jbiomedsem.biomedcentral.com/articles/10.1186/2041-1480-5-5" TargetMode="External"/><Relationship Id="rId4" Type="http://schemas.openxmlformats.org/officeDocument/2006/relationships/hyperlink" Target="https://f1000research.com/articles/8-1677/v1" TargetMode="External"/><Relationship Id="rId5" Type="http://schemas.openxmlformats.org/officeDocument/2006/relationships/hyperlink" Target="https://f1000research.com/articles/9-136/v1" TargetMode="External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biohackrxiv.org/" TargetMode="External"/><Relationship Id="rId4" Type="http://schemas.openxmlformats.org/officeDocument/2006/relationships/hyperlink" Target="http://preview.biohackrxiv.org/" TargetMode="External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/>
          <p:nvPr/>
        </p:nvSpPr>
        <p:spPr>
          <a:xfrm>
            <a:off x="2130696" y="3178600"/>
            <a:ext cx="456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4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47A52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38"/>
          <p:cNvSpPr txBox="1"/>
          <p:nvPr/>
        </p:nvSpPr>
        <p:spPr>
          <a:xfrm>
            <a:off x="2130700" y="3644125"/>
            <a:ext cx="37407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alibri"/>
              <a:buNone/>
            </a:pPr>
            <a:r>
              <a:rPr lang="ja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Slides provided by Leyla Jael Castro, Pjotr Prins and team </a:t>
            </a:r>
            <a:endParaRPr b="0" i="0" sz="1400" u="none" cap="none" strike="noStrik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38"/>
          <p:cNvSpPr txBox="1"/>
          <p:nvPr/>
        </p:nvSpPr>
        <p:spPr>
          <a:xfrm>
            <a:off x="2130699" y="1736550"/>
            <a:ext cx="6545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ja" sz="2600">
                <a:solidFill>
                  <a:srgbClr val="005859"/>
                </a:solidFill>
                <a:latin typeface="Montserrat"/>
                <a:ea typeface="Montserrat"/>
                <a:cs typeface="Montserrat"/>
                <a:sym typeface="Montserrat"/>
              </a:rPr>
              <a:t>BioHackrXiv</a:t>
            </a:r>
            <a:endParaRPr b="1" i="0" sz="2600" u="none" cap="none" strike="noStrike">
              <a:solidFill>
                <a:srgbClr val="0058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38"/>
          <p:cNvSpPr txBox="1"/>
          <p:nvPr/>
        </p:nvSpPr>
        <p:spPr>
          <a:xfrm>
            <a:off x="5615044" y="4665029"/>
            <a:ext cx="3322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8070"/>
              </a:buClr>
              <a:buSzPts val="800"/>
              <a:buFont typeface="Arial"/>
              <a:buNone/>
            </a:pPr>
            <a:r>
              <a:rPr b="1" lang="ja" sz="1000">
                <a:solidFill>
                  <a:srgbClr val="448070"/>
                </a:solidFill>
              </a:rPr>
              <a:t>Hackathon</a:t>
            </a:r>
            <a:r>
              <a:rPr b="0" i="0" lang="ja" sz="1300" u="none" cap="none" strike="noStrike">
                <a:solidFill>
                  <a:srgbClr val="005859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ja" sz="1000">
                <a:solidFill>
                  <a:srgbClr val="005859"/>
                </a:solidFill>
              </a:rPr>
              <a:t>2 April 2024</a:t>
            </a:r>
            <a:endParaRPr b="0" i="0" sz="1000" u="none" cap="none" strike="noStrike">
              <a:solidFill>
                <a:srgbClr val="0058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750" y="-21800"/>
            <a:ext cx="1712563" cy="5165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8951" y="4668248"/>
            <a:ext cx="688794" cy="2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>
            <p:ph idx="1" type="body"/>
          </p:nvPr>
        </p:nvSpPr>
        <p:spPr>
          <a:xfrm>
            <a:off x="64575" y="1468819"/>
            <a:ext cx="8874600" cy="309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About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ja" u="sng">
                <a:solidFill>
                  <a:schemeClr val="hlink"/>
                </a:solidFill>
                <a:hlinkClick r:id="rId3"/>
              </a:rPr>
              <a:t>http://guide.biohackrxiv.org/about.html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Submission guidelines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ja" u="sng">
                <a:solidFill>
                  <a:schemeClr val="hlink"/>
                </a:solidFill>
                <a:hlinkClick r:id="rId4"/>
              </a:rPr>
              <a:t>http://guide.biohackrxiv.org/submission_guidelines.html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Moderation process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ja" u="sng">
                <a:solidFill>
                  <a:schemeClr val="hlink"/>
                </a:solidFill>
                <a:hlinkClick r:id="rId5"/>
              </a:rPr>
              <a:t>http://guide.biohackrxiv.org/moderation_process.html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Journal policies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ja" u="sng">
                <a:solidFill>
                  <a:schemeClr val="hlink"/>
                </a:solidFill>
                <a:hlinkClick r:id="rId6"/>
              </a:rPr>
              <a:t>http://guide.biohackrxiv.org/journal_policies.html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FAQ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ja" u="sng">
                <a:solidFill>
                  <a:schemeClr val="hlink"/>
                </a:solidFill>
                <a:hlinkClick r:id="rId7"/>
              </a:rPr>
              <a:t>http://guide.biohackrxiv.org/faq.html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8" name="Google Shape;238;p4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Guidelines for submitters</a:t>
            </a:r>
            <a:endParaRPr/>
          </a:p>
        </p:txBody>
      </p:sp>
      <p:sp>
        <p:nvSpPr>
          <p:cNvPr id="239" name="Google Shape;239;p47"/>
          <p:cNvSpPr txBox="1"/>
          <p:nvPr/>
        </p:nvSpPr>
        <p:spPr>
          <a:xfrm>
            <a:off x="311700" y="4105481"/>
            <a:ext cx="51360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>
                <a:latin typeface="Source Code Pro"/>
                <a:ea typeface="Source Code Pro"/>
                <a:cs typeface="Source Code Pro"/>
                <a:sym typeface="Source Code Pro"/>
              </a:rPr>
              <a:t>Links to these documents can be found at the bottom of the BioHackrXiv website.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ja" sz="1400">
                <a:latin typeface="Source Code Pro"/>
                <a:ea typeface="Source Code Pro"/>
                <a:cs typeface="Source Code Pro"/>
                <a:sym typeface="Source Code Pro"/>
              </a:rPr>
              <a:t>You are also welcome to be a committee member if you run a BioHackathon or a Codefest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0" name="Google Shape;240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1556" y="3630844"/>
            <a:ext cx="3190670" cy="1431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8"/>
          <p:cNvSpPr txBox="1"/>
          <p:nvPr>
            <p:ph type="title"/>
          </p:nvPr>
        </p:nvSpPr>
        <p:spPr>
          <a:xfrm>
            <a:off x="2398800" y="445025"/>
            <a:ext cx="64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Submit your project report to BioHackrXiv!</a:t>
            </a:r>
            <a:endParaRPr/>
          </a:p>
        </p:txBody>
      </p:sp>
      <p:sp>
        <p:nvSpPr>
          <p:cNvPr id="246" name="Google Shape;246;p48"/>
          <p:cNvSpPr txBox="1"/>
          <p:nvPr>
            <p:ph idx="1" type="body"/>
          </p:nvPr>
        </p:nvSpPr>
        <p:spPr>
          <a:xfrm>
            <a:off x="2278475" y="1132275"/>
            <a:ext cx="655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https://biohackrxiv.org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A preprint server developed and run by volunteers from the past BH series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only for the approved hackathon events - and BLAH8 is in the list!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How to: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1. </a:t>
            </a:r>
            <a:r>
              <a:rPr lang="ja" u="sng">
                <a:solidFill>
                  <a:schemeClr val="hlink"/>
                </a:solidFill>
                <a:hlinkClick r:id="rId4"/>
              </a:rPr>
              <a:t>Create a new GitHub repository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2. Write your report in a </a:t>
            </a:r>
            <a:r>
              <a:rPr lang="ja" u="sng">
                <a:solidFill>
                  <a:schemeClr val="hlink"/>
                </a:solidFill>
                <a:hlinkClick r:id="rId5"/>
              </a:rPr>
              <a:t>markdown</a:t>
            </a:r>
            <a:r>
              <a:rPr lang="ja"/>
              <a:t> file named ‘paper.md’ in root dir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hlink"/>
                </a:solidFill>
                <a:hlinkClick r:id="rId6"/>
              </a:rPr>
              <a:t>template</a:t>
            </a:r>
            <a:r>
              <a:rPr lang="ja"/>
              <a:t> is available (thx to Leyla!)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3. Put the repository URL to </a:t>
            </a:r>
            <a:r>
              <a:rPr lang="ja" u="sng">
                <a:solidFill>
                  <a:schemeClr val="hlink"/>
                </a:solidFill>
                <a:hlinkClick r:id="rId7"/>
              </a:rPr>
              <a:t>http://preview.biohackrxiv.org</a:t>
            </a:r>
            <a:r>
              <a:rPr lang="ja"/>
              <a:t> and get your paper compiled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4. Submit to </a:t>
            </a:r>
            <a:r>
              <a:rPr lang="ja" u="sng">
                <a:solidFill>
                  <a:schemeClr val="hlink"/>
                </a:solidFill>
                <a:hlinkClick r:id="rId8"/>
              </a:rPr>
              <a:t>https://biohackrxiv.org</a:t>
            </a:r>
            <a:r>
              <a:rPr lang="ja"/>
              <a:t> </a:t>
            </a:r>
            <a:endParaRPr/>
          </a:p>
        </p:txBody>
      </p:sp>
      <p:sp>
        <p:nvSpPr>
          <p:cNvPr id="247" name="Google Shape;24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48" name="Google Shape;248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71450" y="3940950"/>
            <a:ext cx="2666976" cy="92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2050" y="528975"/>
            <a:ext cx="1838325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700" y="161925"/>
            <a:ext cx="4543451" cy="46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151" y="676700"/>
            <a:ext cx="3658724" cy="38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875" y="83025"/>
            <a:ext cx="3988726" cy="403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7800" y="1119375"/>
            <a:ext cx="2345700" cy="3522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49"/>
          <p:cNvCxnSpPr/>
          <p:nvPr/>
        </p:nvCxnSpPr>
        <p:spPr>
          <a:xfrm flipH="1" rot="10800000">
            <a:off x="4300850" y="2402700"/>
            <a:ext cx="1942200" cy="41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49"/>
          <p:cNvSpPr txBox="1"/>
          <p:nvPr/>
        </p:nvSpPr>
        <p:spPr>
          <a:xfrm>
            <a:off x="5858450" y="46991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hlink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8"/>
              </a:rPr>
              <a:t>http://preview.biohackrxiv.org/</a:t>
            </a:r>
            <a:endParaRPr sz="13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1" name="Google Shape;261;p49"/>
          <p:cNvSpPr txBox="1"/>
          <p:nvPr/>
        </p:nvSpPr>
        <p:spPr>
          <a:xfrm>
            <a:off x="297425" y="39750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hlink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9"/>
              </a:rPr>
              <a:t>https://biohackrxiv.org/</a:t>
            </a:r>
            <a:endParaRPr sz="13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2" name="Google Shape;262;p49"/>
          <p:cNvSpPr txBox="1"/>
          <p:nvPr/>
        </p:nvSpPr>
        <p:spPr>
          <a:xfrm>
            <a:off x="2713750" y="47183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hlink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10"/>
              </a:rPr>
              <a:t>https://github.com/biohackathon-japan</a:t>
            </a:r>
            <a:endParaRPr sz="13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3" name="Google Shape;263;p49"/>
          <p:cNvSpPr/>
          <p:nvPr/>
        </p:nvSpPr>
        <p:spPr>
          <a:xfrm>
            <a:off x="6400773" y="3833158"/>
            <a:ext cx="1992600" cy="151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9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BioHackrXiv</a:t>
            </a:r>
            <a:endParaRPr/>
          </a:p>
        </p:txBody>
      </p:sp>
      <p:sp>
        <p:nvSpPr>
          <p:cNvPr id="176" name="Google Shape;176;p39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How do we get started the BioHackathon?</a:t>
            </a:r>
            <a:endParaRPr/>
          </a:p>
        </p:txBody>
      </p:sp>
      <p:pic>
        <p:nvPicPr>
          <p:cNvPr descr="BH logo" id="182" name="Google Shape;1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4475" y="147475"/>
            <a:ext cx="1321350" cy="13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797" y="1960500"/>
            <a:ext cx="7575451" cy="32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BioHackathon was originally introduced by the O|B|F in 2002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ja" sz="1400"/>
              <a:t>BioPerl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ja" sz="1400"/>
              <a:t>BioRuby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ja" sz="1400"/>
              <a:t>Biopython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ja" sz="1400"/>
              <a:t>BioJava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ja" sz="1400"/>
              <a:t> 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ja"/>
              <a:t>Interoperability of Open Bio* libraries for accessing DBs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/>
          <p:nvPr>
            <p:ph idx="1" type="body"/>
          </p:nvPr>
        </p:nvSpPr>
        <p:spPr>
          <a:xfrm>
            <a:off x="64575" y="1468825"/>
            <a:ext cx="5114400" cy="309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O|B|F BioHackathon 2002-2003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ja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Interoperability of Open Bio* libraries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DBCLS BioHackathon 2008-2010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ja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 of distributed bioinformatics resources with Web Services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NBDC/DBCLS BioHackathon 2010-2019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ja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 of distributed bioinformatics database contents with Semantic Web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ELIXIR BioHackathon 2018-2019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ja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Newly started in collaboration!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BH logo" id="190" name="Google Shape;1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244" y="2904989"/>
            <a:ext cx="733500" cy="7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History of the NBDC/DBCLS and ELIXIR BioHackathon</a:t>
            </a:r>
            <a:endParaRPr/>
          </a:p>
        </p:txBody>
      </p:sp>
      <p:pic>
        <p:nvPicPr>
          <p:cNvPr id="192" name="Google Shape;1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359" y="1048654"/>
            <a:ext cx="3964950" cy="3971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3195" y="4644925"/>
            <a:ext cx="1005555" cy="4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/>
          <p:nvPr>
            <p:ph idx="1" type="body"/>
          </p:nvPr>
        </p:nvSpPr>
        <p:spPr>
          <a:xfrm>
            <a:off x="64575" y="1468819"/>
            <a:ext cx="8379900" cy="141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BioHackathon 2008 </a:t>
            </a:r>
            <a:r>
              <a:rPr lang="ja" u="sng">
                <a:solidFill>
                  <a:schemeClr val="hlink"/>
                </a:solidFill>
                <a:hlinkClick r:id="rId3"/>
              </a:rPr>
              <a:t>published in 2010</a:t>
            </a:r>
            <a:r>
              <a:rPr lang="ja">
                <a:solidFill>
                  <a:srgbClr val="000000"/>
                </a:solidFill>
              </a:rPr>
              <a:t> @ JBMS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BioHackathon 2009 </a:t>
            </a:r>
            <a:r>
              <a:rPr lang="ja" u="sng">
                <a:solidFill>
                  <a:schemeClr val="hlink"/>
                </a:solidFill>
                <a:hlinkClick r:id="rId4"/>
              </a:rPr>
              <a:t>published in 2011</a:t>
            </a:r>
            <a:r>
              <a:rPr lang="ja">
                <a:solidFill>
                  <a:srgbClr val="000000"/>
                </a:solidFill>
              </a:rPr>
              <a:t> @ JBMS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BioHackathon 2010 </a:t>
            </a:r>
            <a:r>
              <a:rPr lang="ja" u="sng">
                <a:solidFill>
                  <a:schemeClr val="hlink"/>
                </a:solidFill>
                <a:hlinkClick r:id="rId5"/>
              </a:rPr>
              <a:t>published in 2013</a:t>
            </a:r>
            <a:r>
              <a:rPr lang="ja">
                <a:solidFill>
                  <a:srgbClr val="000000"/>
                </a:solidFill>
              </a:rPr>
              <a:t> @ JBMS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9" name="Google Shape;199;p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Publications from the previous BioHackathons</a:t>
            </a:r>
            <a:endParaRPr/>
          </a:p>
        </p:txBody>
      </p:sp>
      <p:pic>
        <p:nvPicPr>
          <p:cNvPr id="200" name="Google Shape;20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600689"/>
            <a:ext cx="3012698" cy="192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5658" y="2600689"/>
            <a:ext cx="3012698" cy="185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1329" y="2600689"/>
            <a:ext cx="3012698" cy="20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3"/>
          <p:cNvSpPr txBox="1"/>
          <p:nvPr>
            <p:ph idx="1" type="body"/>
          </p:nvPr>
        </p:nvSpPr>
        <p:spPr>
          <a:xfrm>
            <a:off x="64575" y="1468819"/>
            <a:ext cx="8055900" cy="309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BioHackathon 2011-2012 </a:t>
            </a:r>
            <a:r>
              <a:rPr lang="ja" u="sng">
                <a:solidFill>
                  <a:schemeClr val="hlink"/>
                </a:solidFill>
                <a:hlinkClick r:id="rId3"/>
              </a:rPr>
              <a:t>published in 2014</a:t>
            </a:r>
            <a:r>
              <a:rPr lang="ja">
                <a:solidFill>
                  <a:srgbClr val="000000"/>
                </a:solidFill>
              </a:rPr>
              <a:t> @ JBMS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BioHackathon 2013-2014 </a:t>
            </a:r>
            <a:r>
              <a:rPr lang="ja" u="sng">
                <a:solidFill>
                  <a:schemeClr val="hlink"/>
                </a:solidFill>
                <a:hlinkClick r:id="rId4"/>
              </a:rPr>
              <a:t>published in 2019</a:t>
            </a:r>
            <a:r>
              <a:rPr lang="ja">
                <a:solidFill>
                  <a:srgbClr val="000000"/>
                </a:solidFill>
              </a:rPr>
              <a:t> @ F1000 Res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BioHackathon 2015      </a:t>
            </a:r>
            <a:r>
              <a:rPr lang="ja" u="sng">
                <a:solidFill>
                  <a:schemeClr val="hlink"/>
                </a:solidFill>
                <a:hlinkClick r:id="rId5"/>
              </a:rPr>
              <a:t>published in 2019</a:t>
            </a:r>
            <a:r>
              <a:rPr lang="ja">
                <a:solidFill>
                  <a:srgbClr val="000000"/>
                </a:solidFill>
              </a:rPr>
              <a:t> @ F1000 Res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8" name="Google Shape;208;p4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Publications from the previous BioHackathons</a:t>
            </a:r>
            <a:endParaRPr/>
          </a:p>
        </p:txBody>
      </p:sp>
      <p:pic>
        <p:nvPicPr>
          <p:cNvPr id="209" name="Google Shape;20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750" y="2413997"/>
            <a:ext cx="2468880" cy="1950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7769" y="2413997"/>
            <a:ext cx="2468880" cy="2534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1587" y="2413997"/>
            <a:ext cx="2468880" cy="2740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4"/>
          <p:cNvSpPr txBox="1"/>
          <p:nvPr>
            <p:ph idx="1" type="body"/>
          </p:nvPr>
        </p:nvSpPr>
        <p:spPr>
          <a:xfrm>
            <a:off x="64575" y="1468819"/>
            <a:ext cx="8767500" cy="309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FALDO (Feature Annotation Location Description Ontology)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HCLS (The health care and life sciences community profile for dataset descriptions)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Identifiers.org (SPARQL-enabled identifier conversion)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 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7" name="Google Shape;217;p4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Sister publications from the previous BioHackathons</a:t>
            </a:r>
            <a:endParaRPr/>
          </a:p>
        </p:txBody>
      </p:sp>
      <p:pic>
        <p:nvPicPr>
          <p:cNvPr id="218" name="Google Shape;2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19" y="3327803"/>
            <a:ext cx="3931200" cy="172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425" y="3222619"/>
            <a:ext cx="4646756" cy="183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5"/>
          <p:cNvSpPr txBox="1"/>
          <p:nvPr>
            <p:ph idx="1" type="body"/>
          </p:nvPr>
        </p:nvSpPr>
        <p:spPr>
          <a:xfrm>
            <a:off x="64575" y="1468819"/>
            <a:ext cx="8874600" cy="309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It took over a year to summarize the results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ja">
                <a:solidFill>
                  <a:srgbClr val="000000"/>
                </a:solidFill>
              </a:rPr>
              <a:t>Hard to streamline the story from &gt;20〜40 heterogeneous groups' results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Reviewers request scientific outcomes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ja">
                <a:solidFill>
                  <a:srgbClr val="000000"/>
                </a:solidFill>
              </a:rPr>
              <a:t>Reviewed not as a review paper / conference report but as a full paper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Existing preprint servers don't receive BH reports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ja">
                <a:solidFill>
                  <a:srgbClr val="000000"/>
                </a:solidFill>
              </a:rPr>
              <a:t>bioRxiv etc.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5" name="Google Shape;225;p4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Publication has been a burden for the past BioHackathons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6"/>
          <p:cNvSpPr txBox="1"/>
          <p:nvPr>
            <p:ph idx="1" type="body"/>
          </p:nvPr>
        </p:nvSpPr>
        <p:spPr>
          <a:xfrm>
            <a:off x="64575" y="1468819"/>
            <a:ext cx="8874600" cy="309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Started at the 12th NBDC/DBCLS BioHackathon in 2019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ja">
                <a:solidFill>
                  <a:srgbClr val="000000"/>
                </a:solidFill>
              </a:rPr>
              <a:t>Brand new preprint server dedicated to the BioHackathons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We accept any results from BioHackathons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ja">
                <a:solidFill>
                  <a:srgbClr val="000000"/>
                </a:solidFill>
              </a:rPr>
              <a:t>NBDC/DBCLS BioHackathons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ja">
                <a:solidFill>
                  <a:srgbClr val="000000"/>
                </a:solidFill>
              </a:rPr>
              <a:t>ELIXIR BioHackathons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ja">
                <a:solidFill>
                  <a:srgbClr val="000000"/>
                </a:solidFill>
              </a:rPr>
              <a:t>&amp; any other hackathons/codefests that committee members agreed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Hosted at Open Science Foundation (OSF)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https://biohackrxiv.org/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ja">
                <a:solidFill>
                  <a:srgbClr val="000000"/>
                </a:solidFill>
              </a:rPr>
              <a:t>$1,000 / year (currently covered by DBCLS)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Markdown format is our native syntax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ja">
                <a:solidFill>
                  <a:srgbClr val="000000"/>
                </a:solidFill>
              </a:rPr>
              <a:t>Markdown to PDF converter is provided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ja" u="sng">
                <a:solidFill>
                  <a:schemeClr val="hlink"/>
                </a:solidFill>
                <a:hlinkClick r:id="rId4"/>
              </a:rPr>
              <a:t>http://preview.biohackrxiv.org/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ja">
                <a:solidFill>
                  <a:srgbClr val="000000"/>
                </a:solidFill>
              </a:rPr>
              <a:t>No need to aggregate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ja">
                <a:solidFill>
                  <a:srgbClr val="000000"/>
                </a:solidFill>
              </a:rPr>
              <a:t>Publish your results independent from others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1" name="Google Shape;231;p4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You are welcome to submit your results to the BioHackrXiv</a:t>
            </a:r>
            <a:endParaRPr/>
          </a:p>
        </p:txBody>
      </p:sp>
      <p:pic>
        <p:nvPicPr>
          <p:cNvPr id="232" name="Google Shape;23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2363" y="3134063"/>
            <a:ext cx="2912531" cy="18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